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32" d="100"/>
          <a:sy n="232" d="100"/>
        </p:scale>
        <p:origin x="4596" y="23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A31908-B6D9-654A-8F3B-B36A8B948514}" type="datetimeFigureOut">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31908-B6D9-654A-8F3B-B36A8B948514}" type="datetimeFigureOut">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31908-B6D9-654A-8F3B-B36A8B948514}" type="datetimeFigureOut">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A31908-B6D9-654A-8F3B-B36A8B948514}" type="datetimeFigureOut">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A31908-B6D9-654A-8F3B-B36A8B948514}" type="datetimeFigureOut">
              <a:rPr lang="en-US" smtClean="0"/>
              <a:pPr/>
              <a:t>2/12/2015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A31908-B6D9-654A-8F3B-B36A8B948514}" type="datetimeFigureOut">
              <a:rPr lang="en-US" smtClean="0"/>
              <a:pPr/>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A31908-B6D9-654A-8F3B-B36A8B948514}" type="datetimeFigureOut">
              <a:rPr lang="en-US" smtClean="0"/>
              <a:pPr/>
              <a:t>2/12/2015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A31908-B6D9-654A-8F3B-B36A8B948514}" type="datetimeFigureOut">
              <a:rPr lang="en-US" smtClean="0"/>
              <a:pPr/>
              <a:t>2/12/2015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A31908-B6D9-654A-8F3B-B36A8B948514}" type="datetimeFigureOut">
              <a:rPr lang="en-US" smtClean="0"/>
              <a:pPr/>
              <a:t>2/12/2015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31908-B6D9-654A-8F3B-B36A8B948514}" type="datetimeFigureOut">
              <a:rPr lang="en-US" smtClean="0"/>
              <a:pPr/>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A31908-B6D9-654A-8F3B-B36A8B948514}" type="datetimeFigureOut">
              <a:rPr lang="en-US" smtClean="0"/>
              <a:pPr/>
              <a:t>2/12/2015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CC9AD4-B39B-EB4F-B91C-4355061EA7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A31908-B6D9-654A-8F3B-B36A8B948514}" type="datetimeFigureOut">
              <a:rPr lang="en-US" smtClean="0"/>
              <a:pPr/>
              <a:t>2/12/2015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CC9AD4-B39B-EB4F-B91C-4355061EA7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109" y="472806"/>
            <a:ext cx="2818174" cy="2400657"/>
          </a:xfrm>
          <a:prstGeom prst="rect">
            <a:avLst/>
          </a:prstGeom>
          <a:noFill/>
          <a:ln>
            <a:solidFill>
              <a:schemeClr val="tx1"/>
            </a:solidFill>
          </a:ln>
        </p:spPr>
        <p:txBody>
          <a:bodyPr wrap="square" rtlCol="0">
            <a:spAutoFit/>
          </a:bodyPr>
          <a:lstStyle/>
          <a:p>
            <a:r>
              <a:rPr lang="en-US" sz="1200" u="sng" dirty="0" smtClean="0"/>
              <a:t>The Roots of Vietnam</a:t>
            </a:r>
            <a:r>
              <a:rPr lang="en-US" sz="1200" dirty="0" smtClean="0"/>
              <a:t>  </a:t>
            </a:r>
            <a:r>
              <a:rPr lang="en-US" sz="1100" dirty="0" smtClean="0"/>
              <a:t>Roots of conflict lay in Age of Colonization.  The French  colonized Indochina in the mid-1800s and controlled Vietnam, Laos, and Cambodia.  The Vietnamese resisted.  At the end of WWII, the Vietnamese led by Ho Chi Minh, a communist, wanted  independence from France.</a:t>
            </a:r>
            <a:endParaRPr lang="en-US" sz="1100" u="sng" dirty="0" smtClean="0"/>
          </a:p>
          <a:p>
            <a:endParaRPr lang="en-US" sz="1200" u="sng" dirty="0" smtClean="0"/>
          </a:p>
          <a:p>
            <a:endParaRPr lang="en-US" sz="1200" u="sng" dirty="0" smtClean="0"/>
          </a:p>
          <a:p>
            <a:endParaRPr lang="en-US" sz="1200" u="sng" dirty="0" smtClean="0"/>
          </a:p>
          <a:p>
            <a:endParaRPr lang="en-US" sz="1200" u="sng" dirty="0" smtClean="0"/>
          </a:p>
          <a:p>
            <a:endParaRPr lang="en-US" sz="1200" u="sng" dirty="0"/>
          </a:p>
          <a:p>
            <a:endParaRPr lang="en-US" sz="1200" u="sng" dirty="0"/>
          </a:p>
        </p:txBody>
      </p:sp>
      <p:sp>
        <p:nvSpPr>
          <p:cNvPr id="5" name="TextBox 4"/>
          <p:cNvSpPr txBox="1"/>
          <p:nvPr/>
        </p:nvSpPr>
        <p:spPr>
          <a:xfrm>
            <a:off x="278109" y="1857801"/>
            <a:ext cx="2818174" cy="1015663"/>
          </a:xfrm>
          <a:prstGeom prst="rect">
            <a:avLst/>
          </a:prstGeom>
          <a:noFill/>
          <a:ln>
            <a:solidFill>
              <a:schemeClr val="tx1"/>
            </a:solidFill>
          </a:ln>
        </p:spPr>
        <p:txBody>
          <a:bodyPr wrap="square" rtlCol="0">
            <a:spAutoFit/>
          </a:bodyPr>
          <a:lstStyle/>
          <a:p>
            <a:r>
              <a:rPr lang="en-US" sz="1200" u="sng" dirty="0" smtClean="0"/>
              <a:t>Cold War Foreign Policy</a:t>
            </a:r>
            <a:r>
              <a:rPr lang="en-US" sz="1200" dirty="0" smtClean="0"/>
              <a:t> The US feared the spread of communism.  Truman sent aid to the French who were fighting the communists.  Eisenhower </a:t>
            </a:r>
            <a:r>
              <a:rPr lang="en-US" sz="1200" dirty="0" smtClean="0"/>
              <a:t>continues </a:t>
            </a:r>
            <a:r>
              <a:rPr lang="en-US" sz="1200" dirty="0" smtClean="0"/>
              <a:t>this support.</a:t>
            </a:r>
            <a:endParaRPr lang="en-US" sz="1200" u="sng" dirty="0" smtClean="0"/>
          </a:p>
        </p:txBody>
      </p:sp>
      <p:sp>
        <p:nvSpPr>
          <p:cNvPr id="6" name="TextBox 5"/>
          <p:cNvSpPr txBox="1"/>
          <p:nvPr/>
        </p:nvSpPr>
        <p:spPr>
          <a:xfrm>
            <a:off x="278109" y="2873464"/>
            <a:ext cx="2818174" cy="1615827"/>
          </a:xfrm>
          <a:prstGeom prst="rect">
            <a:avLst/>
          </a:prstGeom>
          <a:noFill/>
          <a:ln>
            <a:solidFill>
              <a:schemeClr val="tx1"/>
            </a:solidFill>
          </a:ln>
        </p:spPr>
        <p:txBody>
          <a:bodyPr wrap="square" rtlCol="0">
            <a:spAutoFit/>
          </a:bodyPr>
          <a:lstStyle/>
          <a:p>
            <a:r>
              <a:rPr lang="en-US" sz="1100" u="sng" dirty="0" smtClean="0"/>
              <a:t>North and South:  A Civil War</a:t>
            </a:r>
            <a:r>
              <a:rPr lang="en-US" sz="1100" dirty="0" smtClean="0"/>
              <a:t> French were defeated in 1954. The North wanted a communist government and the South wanted a democratic government.  A Civil War broke out.  The South had two enemies: North Vietnamese soldiers and Viet Cong (citizens of the South who opposed their government and supported the communist leadership of Ho Chi Minh).</a:t>
            </a:r>
          </a:p>
        </p:txBody>
      </p:sp>
      <p:sp>
        <p:nvSpPr>
          <p:cNvPr id="7" name="TextBox 6"/>
          <p:cNvSpPr txBox="1"/>
          <p:nvPr/>
        </p:nvSpPr>
        <p:spPr>
          <a:xfrm>
            <a:off x="3248683" y="472806"/>
            <a:ext cx="2818174" cy="1200329"/>
          </a:xfrm>
          <a:prstGeom prst="rect">
            <a:avLst/>
          </a:prstGeom>
          <a:noFill/>
          <a:ln>
            <a:solidFill>
              <a:schemeClr val="tx1"/>
            </a:solidFill>
          </a:ln>
        </p:spPr>
        <p:txBody>
          <a:bodyPr wrap="square" rtlCol="0">
            <a:spAutoFit/>
          </a:bodyPr>
          <a:lstStyle/>
          <a:p>
            <a:r>
              <a:rPr lang="en-US" sz="1200" u="sng" dirty="0" smtClean="0"/>
              <a:t>Gulf of Tonkin Incident and Resolution</a:t>
            </a:r>
            <a:r>
              <a:rPr lang="en-US" sz="1200" dirty="0" smtClean="0"/>
              <a:t>  There was a report that two US destroyers in the Gulf of Tonkin were attacked.  LBJ compared the attack to Pearl Harbor.  Congress approved further use of US troops. </a:t>
            </a:r>
          </a:p>
        </p:txBody>
      </p:sp>
      <p:sp>
        <p:nvSpPr>
          <p:cNvPr id="8" name="TextBox 7"/>
          <p:cNvSpPr txBox="1"/>
          <p:nvPr/>
        </p:nvSpPr>
        <p:spPr>
          <a:xfrm>
            <a:off x="278109" y="4627791"/>
            <a:ext cx="2818174" cy="1754326"/>
          </a:xfrm>
          <a:prstGeom prst="rect">
            <a:avLst/>
          </a:prstGeom>
          <a:noFill/>
          <a:ln>
            <a:solidFill>
              <a:schemeClr val="tx1"/>
            </a:solidFill>
          </a:ln>
        </p:spPr>
        <p:txBody>
          <a:bodyPr wrap="square" rtlCol="0">
            <a:spAutoFit/>
          </a:bodyPr>
          <a:lstStyle/>
          <a:p>
            <a:r>
              <a:rPr lang="en-US" sz="1200" u="sng" dirty="0" smtClean="0"/>
              <a:t>United States Involvement Increases</a:t>
            </a:r>
            <a:r>
              <a:rPr lang="en-US" sz="1200" dirty="0" smtClean="0"/>
              <a:t> JFK sends “advisors” (12,000).  After the assassination, LBJ vowed to continue JFK’s policies. Problem: The government of South Vietnam was corrupt and undemocratic.  President Johnson wanted to send more troops, but Congress was not very supportive.</a:t>
            </a:r>
            <a:endParaRPr lang="en-US" sz="1200" u="sng" dirty="0" smtClean="0"/>
          </a:p>
          <a:p>
            <a:endParaRPr lang="en-US" sz="1200" u="sng" dirty="0"/>
          </a:p>
        </p:txBody>
      </p:sp>
      <p:sp>
        <p:nvSpPr>
          <p:cNvPr id="9" name="TextBox 8"/>
          <p:cNvSpPr txBox="1"/>
          <p:nvPr/>
        </p:nvSpPr>
        <p:spPr>
          <a:xfrm>
            <a:off x="3248683" y="1673135"/>
            <a:ext cx="2818174" cy="1015663"/>
          </a:xfrm>
          <a:prstGeom prst="rect">
            <a:avLst/>
          </a:prstGeom>
          <a:noFill/>
          <a:ln>
            <a:solidFill>
              <a:schemeClr val="tx1"/>
            </a:solidFill>
          </a:ln>
        </p:spPr>
        <p:txBody>
          <a:bodyPr wrap="square" rtlCol="0">
            <a:spAutoFit/>
          </a:bodyPr>
          <a:lstStyle/>
          <a:p>
            <a:r>
              <a:rPr lang="en-US" sz="1200" u="sng" dirty="0" smtClean="0"/>
              <a:t>Rolling Thunder</a:t>
            </a:r>
            <a:r>
              <a:rPr lang="en-US" sz="1200" dirty="0" smtClean="0"/>
              <a:t> US involvement grew rapidly and by 1968 we had 540,000 troops in Vietnam.  We also had a massive aerial bombing effort.  The US had become far more than just </a:t>
            </a:r>
            <a:r>
              <a:rPr lang="en-US" sz="1200" smtClean="0"/>
              <a:t>“</a:t>
            </a:r>
            <a:r>
              <a:rPr lang="en-US" sz="1200" smtClean="0"/>
              <a:t>advisors”.</a:t>
            </a:r>
            <a:endParaRPr lang="en-US" sz="1200" u="sng" dirty="0" smtClean="0"/>
          </a:p>
        </p:txBody>
      </p:sp>
      <p:sp>
        <p:nvSpPr>
          <p:cNvPr id="10" name="TextBox 9"/>
          <p:cNvSpPr txBox="1"/>
          <p:nvPr/>
        </p:nvSpPr>
        <p:spPr>
          <a:xfrm>
            <a:off x="3248683" y="2688798"/>
            <a:ext cx="2818174" cy="1815882"/>
          </a:xfrm>
          <a:prstGeom prst="rect">
            <a:avLst/>
          </a:prstGeom>
          <a:noFill/>
          <a:ln>
            <a:solidFill>
              <a:schemeClr val="tx1"/>
            </a:solidFill>
          </a:ln>
        </p:spPr>
        <p:txBody>
          <a:bodyPr wrap="square" rtlCol="0">
            <a:spAutoFit/>
          </a:bodyPr>
          <a:lstStyle/>
          <a:p>
            <a:r>
              <a:rPr lang="en-US" sz="1200" u="sng" dirty="0" smtClean="0"/>
              <a:t>US Firepower “Superiority” &amp; </a:t>
            </a:r>
            <a:r>
              <a:rPr lang="en-US" sz="1200" u="sng" dirty="0" err="1" smtClean="0"/>
              <a:t>Hueys</a:t>
            </a:r>
            <a:r>
              <a:rPr lang="en-US" sz="1200" u="sng" dirty="0" smtClean="0"/>
              <a:t> and Grunts &amp; “In Country”</a:t>
            </a:r>
            <a:r>
              <a:rPr lang="en-US" sz="1200" dirty="0" smtClean="0"/>
              <a:t> </a:t>
            </a:r>
            <a:r>
              <a:rPr lang="en-US" sz="1100" dirty="0" smtClean="0"/>
              <a:t>We had advanced weapons, but the enemy had the ability to strike and disappear into the countryside.  We used Napalm and Agent Orange and the war widened.  </a:t>
            </a:r>
            <a:r>
              <a:rPr lang="en-US" sz="1100" dirty="0" err="1" smtClean="0"/>
              <a:t>Hueys</a:t>
            </a:r>
            <a:r>
              <a:rPr lang="en-US" sz="1100" dirty="0" smtClean="0"/>
              <a:t> (helicopters) and Grunts (Army foot soldiers) went on search and destroy missions. Troops spent 13 months in country and it was hard to determine who was the friend and who was the enemy</a:t>
            </a:r>
            <a:endParaRPr lang="en-US" sz="1100" u="sng" dirty="0" smtClean="0"/>
          </a:p>
        </p:txBody>
      </p:sp>
      <p:sp>
        <p:nvSpPr>
          <p:cNvPr id="11" name="TextBox 10"/>
          <p:cNvSpPr txBox="1"/>
          <p:nvPr/>
        </p:nvSpPr>
        <p:spPr>
          <a:xfrm>
            <a:off x="3248683" y="4504680"/>
            <a:ext cx="2818174" cy="1938992"/>
          </a:xfrm>
          <a:prstGeom prst="rect">
            <a:avLst/>
          </a:prstGeom>
          <a:noFill/>
          <a:ln>
            <a:solidFill>
              <a:schemeClr val="tx1"/>
            </a:solidFill>
          </a:ln>
        </p:spPr>
        <p:txBody>
          <a:bodyPr wrap="square" rtlCol="0">
            <a:spAutoFit/>
          </a:bodyPr>
          <a:lstStyle/>
          <a:p>
            <a:r>
              <a:rPr lang="en-US" sz="1200" u="sng" dirty="0" smtClean="0"/>
              <a:t>Home Front Protests</a:t>
            </a:r>
            <a:r>
              <a:rPr lang="en-US" sz="1200" dirty="0" smtClean="0"/>
              <a:t> Money for social programs was diverted to the war.  By 1967, the war seemed like a stalemate.  Americans started to protest the war, much of which occurred on college campuses.  Draft age men tried to avoid serving  Many “dodged” the draft.</a:t>
            </a:r>
          </a:p>
          <a:p>
            <a:endParaRPr lang="en-US" sz="1200" u="sng" dirty="0" smtClean="0"/>
          </a:p>
          <a:p>
            <a:endParaRPr lang="en-US" sz="1200" u="sng" dirty="0"/>
          </a:p>
          <a:p>
            <a:endParaRPr lang="en-US" sz="1200" u="sng" dirty="0"/>
          </a:p>
        </p:txBody>
      </p:sp>
      <p:sp>
        <p:nvSpPr>
          <p:cNvPr id="12" name="TextBox 11"/>
          <p:cNvSpPr txBox="1"/>
          <p:nvPr/>
        </p:nvSpPr>
        <p:spPr>
          <a:xfrm>
            <a:off x="6183295" y="500619"/>
            <a:ext cx="2818174" cy="1123384"/>
          </a:xfrm>
          <a:prstGeom prst="rect">
            <a:avLst/>
          </a:prstGeom>
          <a:noFill/>
          <a:ln>
            <a:solidFill>
              <a:schemeClr val="tx1"/>
            </a:solidFill>
          </a:ln>
        </p:spPr>
        <p:txBody>
          <a:bodyPr wrap="square" rtlCol="0">
            <a:spAutoFit/>
          </a:bodyPr>
          <a:lstStyle/>
          <a:p>
            <a:r>
              <a:rPr lang="en-US" sz="1200" u="sng" dirty="0" err="1" smtClean="0"/>
              <a:t>Tet</a:t>
            </a:r>
            <a:r>
              <a:rPr lang="en-US" sz="1200" dirty="0" smtClean="0"/>
              <a:t> </a:t>
            </a:r>
            <a:r>
              <a:rPr lang="en-US" sz="1100" dirty="0" smtClean="0"/>
              <a:t>North Vietnamese and Viet Cong launched major offensive on the Vietnamese New Year in 1968.  The US killed more of the enemy, but it showed the American people that the war was far from over.  Antiwar protests became more frequent and intense. </a:t>
            </a:r>
            <a:endParaRPr lang="en-US" sz="1100" u="sng" dirty="0" smtClean="0"/>
          </a:p>
        </p:txBody>
      </p:sp>
      <p:sp>
        <p:nvSpPr>
          <p:cNvPr id="13" name="TextBox 12"/>
          <p:cNvSpPr txBox="1"/>
          <p:nvPr/>
        </p:nvSpPr>
        <p:spPr>
          <a:xfrm>
            <a:off x="6183295" y="1624003"/>
            <a:ext cx="2818174" cy="1015663"/>
          </a:xfrm>
          <a:prstGeom prst="rect">
            <a:avLst/>
          </a:prstGeom>
          <a:noFill/>
          <a:ln>
            <a:solidFill>
              <a:schemeClr val="tx1"/>
            </a:solidFill>
          </a:ln>
        </p:spPr>
        <p:txBody>
          <a:bodyPr wrap="square" rtlCol="0">
            <a:spAutoFit/>
          </a:bodyPr>
          <a:lstStyle/>
          <a:p>
            <a:r>
              <a:rPr lang="en-US" sz="1200" u="sng" dirty="0" smtClean="0"/>
              <a:t>Domestic Politics: 1968</a:t>
            </a:r>
            <a:r>
              <a:rPr lang="en-US" sz="1200" dirty="0" smtClean="0"/>
              <a:t> Robert Kennedy favored getting out of the war.  LBJ decided not to run for a 2</a:t>
            </a:r>
            <a:r>
              <a:rPr lang="en-US" sz="1200" baseline="30000" dirty="0" smtClean="0"/>
              <a:t>nd</a:t>
            </a:r>
            <a:r>
              <a:rPr lang="en-US" sz="1200" dirty="0" smtClean="0"/>
              <a:t> term.  People started talking about “peace with honor.”</a:t>
            </a:r>
            <a:endParaRPr lang="en-US" sz="1200" u="sng" dirty="0" smtClean="0"/>
          </a:p>
          <a:p>
            <a:endParaRPr lang="en-US" sz="1200" u="sng" dirty="0" smtClean="0"/>
          </a:p>
        </p:txBody>
      </p:sp>
      <p:sp>
        <p:nvSpPr>
          <p:cNvPr id="14" name="TextBox 13"/>
          <p:cNvSpPr txBox="1"/>
          <p:nvPr/>
        </p:nvSpPr>
        <p:spPr>
          <a:xfrm>
            <a:off x="6183295" y="2658020"/>
            <a:ext cx="2818174" cy="830997"/>
          </a:xfrm>
          <a:prstGeom prst="rect">
            <a:avLst/>
          </a:prstGeom>
          <a:noFill/>
          <a:ln>
            <a:solidFill>
              <a:schemeClr val="tx1"/>
            </a:solidFill>
          </a:ln>
        </p:spPr>
        <p:txBody>
          <a:bodyPr wrap="square" rtlCol="0">
            <a:spAutoFit/>
          </a:bodyPr>
          <a:lstStyle/>
          <a:p>
            <a:r>
              <a:rPr lang="en-US" sz="1200" u="sng" dirty="0" err="1" smtClean="0"/>
              <a:t>Vietnamization</a:t>
            </a:r>
            <a:r>
              <a:rPr lang="en-US" sz="1200" dirty="0" smtClean="0"/>
              <a:t> US would soon begin training and equipping South Vietnamese soldiers to fight their war.</a:t>
            </a:r>
            <a:endParaRPr lang="en-US" sz="1200" u="sng" dirty="0" smtClean="0"/>
          </a:p>
          <a:p>
            <a:endParaRPr lang="en-US" sz="1200" u="sng" dirty="0"/>
          </a:p>
        </p:txBody>
      </p:sp>
      <p:sp>
        <p:nvSpPr>
          <p:cNvPr id="15" name="TextBox 14"/>
          <p:cNvSpPr txBox="1"/>
          <p:nvPr/>
        </p:nvSpPr>
        <p:spPr>
          <a:xfrm>
            <a:off x="6183295" y="3489017"/>
            <a:ext cx="2818174" cy="1015663"/>
          </a:xfrm>
          <a:prstGeom prst="rect">
            <a:avLst/>
          </a:prstGeom>
          <a:noFill/>
          <a:ln>
            <a:solidFill>
              <a:schemeClr val="tx1"/>
            </a:solidFill>
          </a:ln>
        </p:spPr>
        <p:txBody>
          <a:bodyPr wrap="square" rtlCol="0">
            <a:spAutoFit/>
          </a:bodyPr>
          <a:lstStyle/>
          <a:p>
            <a:r>
              <a:rPr lang="en-US" sz="1200" u="sng" dirty="0" smtClean="0"/>
              <a:t>Cease Fire </a:t>
            </a:r>
            <a:r>
              <a:rPr lang="en-US" sz="1200" dirty="0" smtClean="0"/>
              <a:t>Series of on again, off again peace talks started.  Nixon ordered extensive bombing of the North and the N. Vietnamese returned to the peace talks.  Cease fire finally signed.</a:t>
            </a:r>
            <a:endParaRPr lang="en-US" sz="1200" u="sng" dirty="0" smtClean="0"/>
          </a:p>
        </p:txBody>
      </p:sp>
      <p:sp>
        <p:nvSpPr>
          <p:cNvPr id="16" name="TextBox 15"/>
          <p:cNvSpPr txBox="1"/>
          <p:nvPr/>
        </p:nvSpPr>
        <p:spPr>
          <a:xfrm>
            <a:off x="6183295" y="4504680"/>
            <a:ext cx="2818174" cy="830997"/>
          </a:xfrm>
          <a:prstGeom prst="rect">
            <a:avLst/>
          </a:prstGeom>
          <a:noFill/>
          <a:ln>
            <a:solidFill>
              <a:schemeClr val="tx1"/>
            </a:solidFill>
          </a:ln>
        </p:spPr>
        <p:txBody>
          <a:bodyPr wrap="square" rtlCol="0">
            <a:spAutoFit/>
          </a:bodyPr>
          <a:lstStyle/>
          <a:p>
            <a:r>
              <a:rPr lang="en-US" sz="1200" u="sng" dirty="0" smtClean="0"/>
              <a:t>Fall of Saigon</a:t>
            </a:r>
            <a:r>
              <a:rPr lang="en-US" sz="1200" dirty="0" smtClean="0"/>
              <a:t> US troops began to withdraw in 1973.  Congress refused to authorize more aid to the South.  The North marched into Saigon in 1975.</a:t>
            </a:r>
            <a:endParaRPr lang="en-US" sz="1200" u="sng" dirty="0" smtClean="0"/>
          </a:p>
        </p:txBody>
      </p:sp>
      <p:sp>
        <p:nvSpPr>
          <p:cNvPr id="17" name="TextBox 16"/>
          <p:cNvSpPr txBox="1"/>
          <p:nvPr/>
        </p:nvSpPr>
        <p:spPr>
          <a:xfrm>
            <a:off x="6183295" y="5335677"/>
            <a:ext cx="2818174" cy="1200329"/>
          </a:xfrm>
          <a:prstGeom prst="rect">
            <a:avLst/>
          </a:prstGeom>
          <a:noFill/>
          <a:ln>
            <a:solidFill>
              <a:schemeClr val="tx1"/>
            </a:solidFill>
          </a:ln>
        </p:spPr>
        <p:txBody>
          <a:bodyPr wrap="square" rtlCol="0">
            <a:spAutoFit/>
          </a:bodyPr>
          <a:lstStyle/>
          <a:p>
            <a:r>
              <a:rPr lang="en-US" sz="1200" u="sng" dirty="0" smtClean="0"/>
              <a:t>The Costs of Vietnam</a:t>
            </a:r>
            <a:r>
              <a:rPr lang="en-US" sz="1200" dirty="0" smtClean="0"/>
              <a:t> 58,000 US men and women killed.  Spent $150 billion on the war.  Damaged ability of American people to trust government officials.  Other world governments began to question the ability of the US </a:t>
            </a:r>
            <a:r>
              <a:rPr lang="en-US" sz="1200" smtClean="0"/>
              <a:t>military.</a:t>
            </a:r>
            <a:endParaRPr lang="en-US" sz="1200" u="sng" smtClean="0"/>
          </a:p>
        </p:txBody>
      </p:sp>
      <p:sp>
        <p:nvSpPr>
          <p:cNvPr id="18" name="TextBox 17"/>
          <p:cNvSpPr txBox="1"/>
          <p:nvPr/>
        </p:nvSpPr>
        <p:spPr>
          <a:xfrm>
            <a:off x="1140248" y="6382117"/>
            <a:ext cx="7026894" cy="461665"/>
          </a:xfrm>
          <a:prstGeom prst="rect">
            <a:avLst/>
          </a:prstGeom>
          <a:noFill/>
        </p:spPr>
        <p:txBody>
          <a:bodyPr wrap="square" rtlCol="0">
            <a:spAutoFit/>
          </a:bodyPr>
          <a:lstStyle/>
          <a:p>
            <a:pPr algn="ctr"/>
            <a:r>
              <a:rPr lang="en-US" sz="2400" dirty="0" smtClean="0"/>
              <a:t>The Vietnam War</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525</TotalTime>
  <Words>612</Words>
  <Application>Microsoft Office PowerPoint</Application>
  <PresentationFormat>On-screen Show (4:3)</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Collin Flynn</dc:creator>
  <cp:lastModifiedBy>Collin</cp:lastModifiedBy>
  <cp:revision>13</cp:revision>
  <dcterms:created xsi:type="dcterms:W3CDTF">2011-01-24T02:59:46Z</dcterms:created>
  <dcterms:modified xsi:type="dcterms:W3CDTF">2015-02-13T03:30:08Z</dcterms:modified>
</cp:coreProperties>
</file>