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Default Extension="gif" ContentType="image/gi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sldIdLst>
    <p:sldId id="256" r:id="rId2"/>
    <p:sldId id="257" r:id="rId3"/>
    <p:sldId id="258" r:id="rId4"/>
    <p:sldId id="269" r:id="rId5"/>
    <p:sldId id="260" r:id="rId6"/>
    <p:sldId id="262" r:id="rId7"/>
    <p:sldId id="263" r:id="rId8"/>
    <p:sldId id="264" r:id="rId9"/>
    <p:sldId id="267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-87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E5416-2A00-43C8-B9B6-0747FCFB77B2}" type="datetimeFigureOut">
              <a:rPr lang="en-US" smtClean="0"/>
              <a:pPr/>
              <a:t>12/4/15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1C20E-39B8-419A-A11D-A7BA698729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E5416-2A00-43C8-B9B6-0747FCFB77B2}" type="datetimeFigureOut">
              <a:rPr lang="en-US" smtClean="0"/>
              <a:pPr/>
              <a:t>12/4/15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1C20E-39B8-419A-A11D-A7BA698729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E5416-2A00-43C8-B9B6-0747FCFB77B2}" type="datetimeFigureOut">
              <a:rPr lang="en-US" smtClean="0"/>
              <a:pPr/>
              <a:t>12/4/15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1C20E-39B8-419A-A11D-A7BA698729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E5416-2A00-43C8-B9B6-0747FCFB77B2}" type="datetimeFigureOut">
              <a:rPr lang="en-US" smtClean="0"/>
              <a:pPr/>
              <a:t>12/4/15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1C20E-39B8-419A-A11D-A7BA698729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E5416-2A00-43C8-B9B6-0747FCFB77B2}" type="datetimeFigureOut">
              <a:rPr lang="en-US" smtClean="0"/>
              <a:pPr/>
              <a:t>12/4/15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1C20E-39B8-419A-A11D-A7BA698729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E5416-2A00-43C8-B9B6-0747FCFB77B2}" type="datetimeFigureOut">
              <a:rPr lang="en-US" smtClean="0"/>
              <a:pPr/>
              <a:t>12/4/15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1C20E-39B8-419A-A11D-A7BA698729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E5416-2A00-43C8-B9B6-0747FCFB77B2}" type="datetimeFigureOut">
              <a:rPr lang="en-US" smtClean="0"/>
              <a:pPr/>
              <a:t>12/4/15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1C20E-39B8-419A-A11D-A7BA698729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E5416-2A00-43C8-B9B6-0747FCFB77B2}" type="datetimeFigureOut">
              <a:rPr lang="en-US" smtClean="0"/>
              <a:pPr/>
              <a:t>12/4/15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1C20E-39B8-419A-A11D-A7BA698729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E5416-2A00-43C8-B9B6-0747FCFB77B2}" type="datetimeFigureOut">
              <a:rPr lang="en-US" smtClean="0"/>
              <a:pPr/>
              <a:t>12/4/15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1C20E-39B8-419A-A11D-A7BA698729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E5416-2A00-43C8-B9B6-0747FCFB77B2}" type="datetimeFigureOut">
              <a:rPr lang="en-US" smtClean="0"/>
              <a:pPr/>
              <a:t>12/4/15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1C20E-39B8-419A-A11D-A7BA698729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E5416-2A00-43C8-B9B6-0747FCFB77B2}" type="datetimeFigureOut">
              <a:rPr lang="en-US" smtClean="0"/>
              <a:pPr/>
              <a:t>12/4/15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1C20E-39B8-419A-A11D-A7BA698729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E5416-2A00-43C8-B9B6-0747FCFB77B2}" type="datetimeFigureOut">
              <a:rPr lang="en-US" smtClean="0"/>
              <a:pPr/>
              <a:t>12/4/15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1C20E-39B8-419A-A11D-A7BA6987296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6" Type="http://schemas.openxmlformats.org/officeDocument/2006/relationships/image" Target="../media/image11.jpeg"/><Relationship Id="rId7" Type="http://schemas.openxmlformats.org/officeDocument/2006/relationships/image" Target="../media/image12.jpeg"/><Relationship Id="rId8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/>
          <a:lstStyle/>
          <a:p>
            <a:r>
              <a:rPr lang="en-US" dirty="0" smtClean="0"/>
              <a:t>The Atomic Bomb in Perspective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enola_ga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00" y="1752600"/>
            <a:ext cx="6505575" cy="487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iroshim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261" y="2276813"/>
            <a:ext cx="4069939" cy="3057187"/>
          </a:xfrm>
          <a:prstGeom prst="rect">
            <a:avLst/>
          </a:prstGeom>
        </p:spPr>
      </p:pic>
      <p:pic>
        <p:nvPicPr>
          <p:cNvPr id="4" name="Picture 3" descr="00foto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1200" y="0"/>
            <a:ext cx="3352800" cy="2489843"/>
          </a:xfrm>
          <a:prstGeom prst="rect">
            <a:avLst/>
          </a:prstGeom>
        </p:spPr>
      </p:pic>
      <p:pic>
        <p:nvPicPr>
          <p:cNvPr id="6" name="Picture 5" descr="hiroshima_atomic_bomb_video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24200" y="0"/>
            <a:ext cx="2667000" cy="2133600"/>
          </a:xfrm>
          <a:prstGeom prst="rect">
            <a:avLst/>
          </a:prstGeom>
        </p:spPr>
      </p:pic>
      <p:pic>
        <p:nvPicPr>
          <p:cNvPr id="7" name="Picture 6" descr="1443-90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3189890" cy="2569634"/>
          </a:xfrm>
          <a:prstGeom prst="rect">
            <a:avLst/>
          </a:prstGeom>
        </p:spPr>
      </p:pic>
      <p:pic>
        <p:nvPicPr>
          <p:cNvPr id="9" name="Picture 8" descr="hiroshima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2514600"/>
            <a:ext cx="3289300" cy="2819400"/>
          </a:xfrm>
          <a:prstGeom prst="rect">
            <a:avLst/>
          </a:prstGeom>
        </p:spPr>
      </p:pic>
      <p:pic>
        <p:nvPicPr>
          <p:cNvPr id="11" name="Picture 10" descr="victory_japan_surrenders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24600" y="2514600"/>
            <a:ext cx="2819400" cy="2255520"/>
          </a:xfrm>
          <a:prstGeom prst="rect">
            <a:avLst/>
          </a:prstGeom>
        </p:spPr>
      </p:pic>
      <p:pic>
        <p:nvPicPr>
          <p:cNvPr id="12" name="Picture 11" descr="big_picture_hiroshima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019800" y="4680526"/>
            <a:ext cx="3124200" cy="217747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04800" y="5288340"/>
            <a:ext cx="5029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</a:rPr>
              <a:t>The world enters the Nuclear Age</a:t>
            </a:r>
            <a:endParaRPr lang="en-US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Aircraft bombs-Major factor in Europe!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4648200" cy="5257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Germany bombed England</a:t>
            </a:r>
          </a:p>
          <a:p>
            <a:pPr lvl="1"/>
            <a:r>
              <a:rPr lang="en-US" dirty="0" smtClean="0"/>
              <a:t>By 1941, </a:t>
            </a:r>
            <a:r>
              <a:rPr lang="en-US" b="1" dirty="0" smtClean="0">
                <a:solidFill>
                  <a:srgbClr val="FF0000"/>
                </a:solidFill>
              </a:rPr>
              <a:t>44,000 civilians </a:t>
            </a:r>
            <a:r>
              <a:rPr lang="en-US" dirty="0" smtClean="0"/>
              <a:t>killed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FDR</a:t>
            </a:r>
            <a:r>
              <a:rPr lang="en-US" dirty="0" smtClean="0"/>
              <a:t> response: “The ruthless bombing of civilians…has sickened the hearts of every civilized man”</a:t>
            </a:r>
          </a:p>
          <a:p>
            <a:r>
              <a:rPr lang="en-US" dirty="0" smtClean="0"/>
              <a:t>US/British bombing in Europe</a:t>
            </a:r>
          </a:p>
          <a:p>
            <a:pPr lvl="1"/>
            <a:r>
              <a:rPr lang="en-US" dirty="0" smtClean="0"/>
              <a:t>Focus on German factories and ability to produce</a:t>
            </a:r>
          </a:p>
          <a:p>
            <a:r>
              <a:rPr lang="en-US" dirty="0" smtClean="0"/>
              <a:t>Early 1945, 2800 British/American bombers attack Dresden (</a:t>
            </a:r>
            <a:r>
              <a:rPr lang="en-US" b="1" dirty="0" smtClean="0">
                <a:solidFill>
                  <a:srgbClr val="FF0000"/>
                </a:solidFill>
              </a:rPr>
              <a:t>100,000 Germans killed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Picture 3" descr="wwii_combat_europ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8200" y="1981200"/>
            <a:ext cx="4270158" cy="31446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dirty="0" smtClean="0"/>
              <a:t>War in Pacific-More bombs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4800600" cy="5410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Pearl Harbor-the bombs that got America into war</a:t>
            </a:r>
          </a:p>
          <a:p>
            <a:r>
              <a:rPr lang="en-US" dirty="0" smtClean="0"/>
              <a:t>Mar 1945-US attacks Tokyo</a:t>
            </a:r>
          </a:p>
          <a:p>
            <a:pPr lvl="1"/>
            <a:r>
              <a:rPr lang="en-US" dirty="0" smtClean="0"/>
              <a:t>300 B-29 bombers</a:t>
            </a:r>
          </a:p>
          <a:p>
            <a:pPr lvl="1"/>
            <a:r>
              <a:rPr lang="en-US" dirty="0" smtClean="0"/>
              <a:t>First 6 hrs-</a:t>
            </a:r>
            <a:r>
              <a:rPr lang="en-US" b="1" dirty="0" smtClean="0">
                <a:solidFill>
                  <a:srgbClr val="FF0000"/>
                </a:solidFill>
              </a:rPr>
              <a:t>100,000</a:t>
            </a:r>
            <a:r>
              <a:rPr lang="en-US" dirty="0" smtClean="0"/>
              <a:t> dead</a:t>
            </a:r>
          </a:p>
          <a:p>
            <a:r>
              <a:rPr lang="en-US" dirty="0" smtClean="0"/>
              <a:t>64 Japanese cities bombed</a:t>
            </a:r>
          </a:p>
          <a:p>
            <a:r>
              <a:rPr lang="en-US" dirty="0" smtClean="0"/>
              <a:t>General Hap Arnold said:</a:t>
            </a:r>
          </a:p>
          <a:p>
            <a:pPr lvl="1"/>
            <a:r>
              <a:rPr lang="en-US" dirty="0" smtClean="0"/>
              <a:t>Fire bombing of Japan caused following casualties: 241,000 dead, 313,000 wounded, 2,333,000 houses destroyed</a:t>
            </a:r>
          </a:p>
          <a:p>
            <a:pPr lvl="1"/>
            <a:endParaRPr lang="en-US" dirty="0" smtClean="0"/>
          </a:p>
        </p:txBody>
      </p:sp>
      <p:pic>
        <p:nvPicPr>
          <p:cNvPr id="4" name="Picture 3" descr="pearl-harbor-attack-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57800" y="1295400"/>
            <a:ext cx="3352800" cy="2514600"/>
          </a:xfrm>
          <a:prstGeom prst="rect">
            <a:avLst/>
          </a:prstGeom>
        </p:spPr>
      </p:pic>
      <p:pic>
        <p:nvPicPr>
          <p:cNvPr id="5" name="Picture 4" descr="raincov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48400" y="4114800"/>
            <a:ext cx="1849535" cy="24716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Use of Atomic bomb-factors to consider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American casualties so far in the war</a:t>
            </a:r>
          </a:p>
          <a:p>
            <a:pPr lvl="1"/>
            <a:r>
              <a:rPr lang="en-US" dirty="0" smtClean="0"/>
              <a:t>More than </a:t>
            </a:r>
            <a:r>
              <a:rPr lang="en-US" u="sng" dirty="0" smtClean="0">
                <a:solidFill>
                  <a:srgbClr val="FF0000"/>
                </a:solidFill>
              </a:rPr>
              <a:t>1 million </a:t>
            </a:r>
            <a:r>
              <a:rPr lang="en-US" dirty="0" smtClean="0"/>
              <a:t>(killed, wounded, missing)</a:t>
            </a:r>
          </a:p>
          <a:p>
            <a:pPr lvl="1"/>
            <a:r>
              <a:rPr lang="en-US" dirty="0" smtClean="0"/>
              <a:t>POWs held in Japan were dying of starvation</a:t>
            </a:r>
          </a:p>
          <a:p>
            <a:pPr lvl="1"/>
            <a:r>
              <a:rPr lang="en-US" dirty="0" smtClean="0"/>
              <a:t>Americans at home were “</a:t>
            </a:r>
            <a:r>
              <a:rPr lang="en-US" dirty="0" smtClean="0">
                <a:solidFill>
                  <a:srgbClr val="FF0000"/>
                </a:solidFill>
              </a:rPr>
              <a:t>war weary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Estimate of Japanese military strength</a:t>
            </a:r>
          </a:p>
          <a:p>
            <a:pPr lvl="1"/>
            <a:r>
              <a:rPr lang="en-US" dirty="0" smtClean="0"/>
              <a:t>5,000,000 men and 5,000 kamikaze (suicide aircraft)</a:t>
            </a:r>
          </a:p>
          <a:p>
            <a:r>
              <a:rPr lang="en-US" dirty="0" smtClean="0"/>
              <a:t>Secretary of War, Harold Stimson:  US land invasion of Japan would require 5,000,000 (Army and Navy)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0" y="838200"/>
            <a:ext cx="9144000" cy="76200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Use of Atomic bomb-factors to consider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562600"/>
          </a:xfrm>
        </p:spPr>
        <p:txBody>
          <a:bodyPr>
            <a:normAutofit/>
          </a:bodyPr>
          <a:lstStyle/>
          <a:p>
            <a:r>
              <a:rPr lang="en-US" dirty="0" smtClean="0"/>
              <a:t>Winston Churchill, British Prime Minister recalls….</a:t>
            </a:r>
          </a:p>
          <a:p>
            <a:pPr lvl="1"/>
            <a:r>
              <a:rPr lang="en-US" dirty="0" smtClean="0"/>
              <a:t>News of the successful atomic bomb test brought relief that a land invasion could be avoided</a:t>
            </a:r>
          </a:p>
          <a:p>
            <a:r>
              <a:rPr lang="en-US" dirty="0" smtClean="0"/>
              <a:t>War in Europe already over but </a:t>
            </a:r>
            <a:r>
              <a:rPr lang="en-US" dirty="0" smtClean="0">
                <a:solidFill>
                  <a:srgbClr val="FF0000"/>
                </a:solidFill>
              </a:rPr>
              <a:t>problems with Soviet Union</a:t>
            </a:r>
          </a:p>
          <a:p>
            <a:pPr lvl="1"/>
            <a:r>
              <a:rPr lang="en-US" dirty="0" smtClean="0"/>
              <a:t>Use of the bomb against Japan would serve to warn the Russians who might try to dominate Europe after the war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Massive destruction of the “bomb”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No full understanding </a:t>
            </a:r>
            <a:r>
              <a:rPr lang="en-US" dirty="0" smtClean="0"/>
              <a:t>of radiation dangers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0" y="838200"/>
            <a:ext cx="9144000" cy="76200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Potsdam Declaration</a:t>
            </a:r>
            <a:endParaRPr lang="en-US" dirty="0"/>
          </a:p>
        </p:txBody>
      </p:sp>
      <p:pic>
        <p:nvPicPr>
          <p:cNvPr id="5" name="Picture 4" descr="untitled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10200" y="1524000"/>
            <a:ext cx="3514286" cy="4152381"/>
          </a:xfrm>
          <a:prstGeom prst="rect">
            <a:avLst/>
          </a:prstGeom>
        </p:spPr>
      </p:pic>
      <p:pic>
        <p:nvPicPr>
          <p:cNvPr id="4" name="Content Placeholder 3" descr="ac0186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81000" y="1371600"/>
            <a:ext cx="5490512" cy="4525963"/>
          </a:xfrm>
        </p:spPr>
      </p:pic>
      <p:sp>
        <p:nvSpPr>
          <p:cNvPr id="6" name="TextBox 5"/>
          <p:cNvSpPr txBox="1"/>
          <p:nvPr/>
        </p:nvSpPr>
        <p:spPr>
          <a:xfrm>
            <a:off x="2438400" y="6172200"/>
            <a:ext cx="15027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Harry Truman</a:t>
            </a:r>
          </a:p>
          <a:p>
            <a:r>
              <a:rPr lang="en-US" b="1" dirty="0" smtClean="0"/>
              <a:t>USA</a:t>
            </a:r>
            <a:endParaRPr lang="en-US" b="1" dirty="0"/>
          </a:p>
        </p:txBody>
      </p:sp>
      <p:cxnSp>
        <p:nvCxnSpPr>
          <p:cNvPr id="8" name="Straight Arrow Connector 7"/>
          <p:cNvCxnSpPr>
            <a:stCxn id="6" idx="0"/>
          </p:cNvCxnSpPr>
          <p:nvPr/>
        </p:nvCxnSpPr>
        <p:spPr>
          <a:xfrm flipV="1">
            <a:off x="3189760" y="4495800"/>
            <a:ext cx="163040" cy="16764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648200" y="6096000"/>
            <a:ext cx="14279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Joseph Stalin</a:t>
            </a:r>
          </a:p>
          <a:p>
            <a:r>
              <a:rPr lang="en-US" b="1" dirty="0" smtClean="0"/>
              <a:t>Russia</a:t>
            </a:r>
            <a:endParaRPr lang="en-US" b="1" dirty="0"/>
          </a:p>
        </p:txBody>
      </p:sp>
      <p:cxnSp>
        <p:nvCxnSpPr>
          <p:cNvPr id="10" name="Straight Arrow Connector 9"/>
          <p:cNvCxnSpPr>
            <a:stCxn id="9" idx="0"/>
          </p:cNvCxnSpPr>
          <p:nvPr/>
        </p:nvCxnSpPr>
        <p:spPr>
          <a:xfrm flipH="1" flipV="1">
            <a:off x="4658840" y="4267200"/>
            <a:ext cx="703338" cy="1828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13" idx="0"/>
          </p:cNvCxnSpPr>
          <p:nvPr/>
        </p:nvCxnSpPr>
        <p:spPr>
          <a:xfrm flipV="1">
            <a:off x="1415718" y="4648200"/>
            <a:ext cx="32082" cy="13716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09600" y="6019800"/>
            <a:ext cx="16122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Clement Attlee</a:t>
            </a:r>
          </a:p>
          <a:p>
            <a:r>
              <a:rPr lang="en-US" b="1" dirty="0" smtClean="0"/>
              <a:t>Britain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Declaration-Defines Terms of Japanese Surrender (July 26, 1945)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10600" cy="4876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Final warning, no changes, no delays</a:t>
            </a:r>
          </a:p>
          <a:p>
            <a:r>
              <a:rPr lang="en-US" dirty="0" smtClean="0"/>
              <a:t>Removal of leadership that deceived Japanese people</a:t>
            </a:r>
          </a:p>
          <a:p>
            <a:r>
              <a:rPr lang="en-US" dirty="0" smtClean="0"/>
              <a:t>Military disarmed</a:t>
            </a:r>
          </a:p>
          <a:p>
            <a:r>
              <a:rPr lang="en-US" dirty="0" smtClean="0"/>
              <a:t>Justice for war criminals</a:t>
            </a:r>
          </a:p>
          <a:p>
            <a:r>
              <a:rPr lang="en-US" dirty="0" smtClean="0"/>
              <a:t>Will not enslave Japanese or destroy nation</a:t>
            </a:r>
          </a:p>
          <a:p>
            <a:r>
              <a:rPr lang="en-US" dirty="0" smtClean="0"/>
              <a:t>Japanese will retain industry and trade</a:t>
            </a:r>
          </a:p>
          <a:p>
            <a:r>
              <a:rPr lang="en-US" dirty="0" smtClean="0"/>
              <a:t>Occupying forces withdraw when democracy established</a:t>
            </a:r>
          </a:p>
          <a:p>
            <a:r>
              <a:rPr lang="en-US" dirty="0" smtClean="0"/>
              <a:t>Unconditional surrender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If not……prompt and utter destruction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10600" cy="5181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7200" dirty="0" smtClean="0"/>
              <a:t>Japanese reaction was </a:t>
            </a:r>
            <a:r>
              <a:rPr lang="en-US" sz="7200" dirty="0" err="1" smtClean="0"/>
              <a:t>mokusatsu</a:t>
            </a:r>
            <a:r>
              <a:rPr lang="en-US" sz="7200" dirty="0"/>
              <a:t> </a:t>
            </a:r>
            <a:r>
              <a:rPr lang="en-US" sz="7200" dirty="0" smtClean="0"/>
              <a:t>– “kill with silence”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 to destruction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10600" cy="5181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Reaction was </a:t>
            </a:r>
            <a:r>
              <a:rPr lang="en-US" dirty="0" err="1" smtClean="0"/>
              <a:t>mokusatsu</a:t>
            </a:r>
            <a:r>
              <a:rPr lang="en-US" dirty="0"/>
              <a:t> </a:t>
            </a:r>
            <a:r>
              <a:rPr lang="en-US" dirty="0" smtClean="0"/>
              <a:t>– “kill with silence”</a:t>
            </a:r>
          </a:p>
          <a:p>
            <a:r>
              <a:rPr lang="en-US" dirty="0" smtClean="0"/>
              <a:t>US reaction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Hiroshima</a:t>
            </a:r>
            <a:r>
              <a:rPr lang="en-US" dirty="0" smtClean="0"/>
              <a:t>.  Aug 6, 1945 (8:16 am)</a:t>
            </a:r>
          </a:p>
          <a:p>
            <a:pPr lvl="2"/>
            <a:r>
              <a:rPr lang="en-US" dirty="0" smtClean="0"/>
              <a:t>Headquarters of 2nd General Army, 43,000 soldiers</a:t>
            </a:r>
          </a:p>
          <a:p>
            <a:pPr lvl="2"/>
            <a:r>
              <a:rPr lang="en-US" dirty="0" smtClean="0"/>
              <a:t>Aircraft , </a:t>
            </a:r>
            <a:r>
              <a:rPr lang="en-US" u="sng" dirty="0" smtClean="0"/>
              <a:t>Enola Gay</a:t>
            </a:r>
            <a:r>
              <a:rPr lang="en-US" dirty="0" smtClean="0"/>
              <a:t>, dropped 12.5 kiloton nuclear weapon</a:t>
            </a:r>
          </a:p>
          <a:p>
            <a:pPr lvl="2"/>
            <a:r>
              <a:rPr lang="en-US" dirty="0" smtClean="0"/>
              <a:t>60% of city destroyed, 80,000 to 140,000 killed</a:t>
            </a:r>
            <a:endParaRPr lang="en-US" dirty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Nagasaki</a:t>
            </a:r>
            <a:r>
              <a:rPr lang="en-US" dirty="0" smtClean="0"/>
              <a:t>.  Aug 9, 1945 (11:02 am)</a:t>
            </a:r>
          </a:p>
          <a:p>
            <a:pPr lvl="2"/>
            <a:r>
              <a:rPr lang="en-US" dirty="0" smtClean="0"/>
              <a:t>Major port city with large coal deposits</a:t>
            </a:r>
          </a:p>
          <a:p>
            <a:pPr lvl="2"/>
            <a:r>
              <a:rPr lang="en-US" dirty="0" smtClean="0"/>
              <a:t>Aircraft</a:t>
            </a:r>
            <a:r>
              <a:rPr lang="en-US" u="sng" dirty="0" smtClean="0"/>
              <a:t>, Bock’s Car</a:t>
            </a:r>
            <a:r>
              <a:rPr lang="en-US" dirty="0" smtClean="0"/>
              <a:t>, dropped 22 kiloton nuclear weapon</a:t>
            </a:r>
          </a:p>
          <a:p>
            <a:pPr lvl="2"/>
            <a:r>
              <a:rPr lang="en-US" dirty="0" smtClean="0"/>
              <a:t>23% of city destroyed, 75,000 killed</a:t>
            </a:r>
          </a:p>
          <a:p>
            <a:pPr lvl="1"/>
            <a:r>
              <a:rPr lang="en-US" dirty="0" smtClean="0"/>
              <a:t>Between </a:t>
            </a:r>
            <a:r>
              <a:rPr lang="en-US" u="sng" dirty="0" smtClean="0"/>
              <a:t>12 and 20 US Prisoners </a:t>
            </a:r>
            <a:r>
              <a:rPr lang="en-US" dirty="0" smtClean="0"/>
              <a:t>of War killed</a:t>
            </a:r>
          </a:p>
          <a:p>
            <a:r>
              <a:rPr lang="en-US" dirty="0" smtClean="0"/>
              <a:t>Aug 15: Emperor Hirohito announces surrender</a:t>
            </a:r>
          </a:p>
          <a:p>
            <a:pPr lvl="2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</TotalTime>
  <Words>479</Words>
  <Application>Microsoft Macintosh PowerPoint</Application>
  <PresentationFormat>On-screen Show (4:3)</PresentationFormat>
  <Paragraphs>63</Paragraphs>
  <Slides>10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The Atomic Bomb in Perspective</vt:lpstr>
      <vt:lpstr>Aircraft bombs-Major factor in Europe!</vt:lpstr>
      <vt:lpstr>War in Pacific-More bombs</vt:lpstr>
      <vt:lpstr>Use of Atomic bomb-factors to consider</vt:lpstr>
      <vt:lpstr>Use of Atomic bomb-factors to consider</vt:lpstr>
      <vt:lpstr>Potsdam Declaration</vt:lpstr>
      <vt:lpstr>Declaration-Defines Terms of Japanese Surrender (July 26, 1945)</vt:lpstr>
      <vt:lpstr>Slide 8</vt:lpstr>
      <vt:lpstr>Timeline to destruction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Decision to Drop the Atomic Bomb</dc:title>
  <dc:creator>Collin</dc:creator>
  <cp:lastModifiedBy>admin</cp:lastModifiedBy>
  <cp:revision>25</cp:revision>
  <dcterms:created xsi:type="dcterms:W3CDTF">2015-12-04T15:44:06Z</dcterms:created>
  <dcterms:modified xsi:type="dcterms:W3CDTF">2015-12-04T15:44:25Z</dcterms:modified>
</cp:coreProperties>
</file>